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19" r:id="rId2"/>
    <p:sldMasterId id="2147483731" r:id="rId3"/>
    <p:sldMasterId id="2147483743" r:id="rId4"/>
    <p:sldMasterId id="2147483755" r:id="rId5"/>
    <p:sldMasterId id="2147483767" r:id="rId6"/>
    <p:sldMasterId id="2147483906" r:id="rId7"/>
    <p:sldMasterId id="2147483918" r:id="rId8"/>
    <p:sldMasterId id="2147484272" r:id="rId9"/>
  </p:sldMasterIdLst>
  <p:notesMasterIdLst>
    <p:notesMasterId r:id="rId84"/>
  </p:notesMasterIdLst>
  <p:sldIdLst>
    <p:sldId id="256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7" r:id="rId22"/>
    <p:sldId id="332" r:id="rId23"/>
    <p:sldId id="333" r:id="rId24"/>
    <p:sldId id="318" r:id="rId25"/>
    <p:sldId id="319" r:id="rId26"/>
    <p:sldId id="320" r:id="rId27"/>
    <p:sldId id="323" r:id="rId28"/>
    <p:sldId id="324" r:id="rId29"/>
    <p:sldId id="325" r:id="rId30"/>
    <p:sldId id="301" r:id="rId31"/>
    <p:sldId id="302" r:id="rId32"/>
    <p:sldId id="303" r:id="rId33"/>
    <p:sldId id="300" r:id="rId34"/>
    <p:sldId id="338" r:id="rId35"/>
    <p:sldId id="336" r:id="rId36"/>
    <p:sldId id="337" r:id="rId37"/>
    <p:sldId id="296" r:id="rId38"/>
    <p:sldId id="326" r:id="rId39"/>
    <p:sldId id="294" r:id="rId40"/>
    <p:sldId id="258" r:id="rId41"/>
    <p:sldId id="327" r:id="rId42"/>
    <p:sldId id="259" r:id="rId43"/>
    <p:sldId id="260" r:id="rId44"/>
    <p:sldId id="263" r:id="rId45"/>
    <p:sldId id="288" r:id="rId46"/>
    <p:sldId id="287" r:id="rId47"/>
    <p:sldId id="289" r:id="rId48"/>
    <p:sldId id="290" r:id="rId49"/>
    <p:sldId id="291" r:id="rId50"/>
    <p:sldId id="292" r:id="rId51"/>
    <p:sldId id="293" r:id="rId52"/>
    <p:sldId id="264" r:id="rId53"/>
    <p:sldId id="330" r:id="rId54"/>
    <p:sldId id="329" r:id="rId55"/>
    <p:sldId id="265" r:id="rId56"/>
    <p:sldId id="266" r:id="rId57"/>
    <p:sldId id="267" r:id="rId58"/>
    <p:sldId id="268" r:id="rId59"/>
    <p:sldId id="269" r:id="rId60"/>
    <p:sldId id="270" r:id="rId61"/>
    <p:sldId id="271" r:id="rId62"/>
    <p:sldId id="339" r:id="rId63"/>
    <p:sldId id="274" r:id="rId64"/>
    <p:sldId id="275" r:id="rId65"/>
    <p:sldId id="276" r:id="rId66"/>
    <p:sldId id="281" r:id="rId67"/>
    <p:sldId id="283" r:id="rId68"/>
    <p:sldId id="285" r:id="rId69"/>
    <p:sldId id="277" r:id="rId70"/>
    <p:sldId id="334" r:id="rId71"/>
    <p:sldId id="335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278" r:id="rId82"/>
    <p:sldId id="279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8FAF31-09B9-454B-A658-E26E4B3BA3FD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A4F7BC-906B-4A03-B3CD-CC3798D8448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7963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Waste - Label</a:t>
            </a:r>
            <a:endParaRPr lang="th-TH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9D4A9AC-607A-4FB8-9F33-A518856DA165}" type="slidenum">
              <a:rPr lang="th-TH" sz="1200" smtClean="0">
                <a:solidFill>
                  <a:srgbClr val="000000"/>
                </a:solidFill>
              </a:rPr>
              <a:pPr/>
              <a:t>26</a:t>
            </a:fld>
            <a:endParaRPr lang="th-TH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2-waste – label – no sterile WFI for waste</a:t>
            </a:r>
            <a:endParaRPr lang="th-TH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7E767DE-713B-4810-BB4A-52C34AF69490}" type="slidenum">
              <a:rPr lang="th-TH" sz="1200" smtClean="0">
                <a:solidFill>
                  <a:srgbClr val="000000"/>
                </a:solidFill>
              </a:rPr>
              <a:pPr/>
              <a:t>27</a:t>
            </a:fld>
            <a:endParaRPr lang="th-TH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No –drinking water to use for waste</a:t>
            </a:r>
            <a:endParaRPr lang="th-TH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DBE13E2-D125-4EC0-A4D9-7075D554CCF9}" type="slidenum">
              <a:rPr lang="th-TH" sz="1200" smtClean="0">
                <a:solidFill>
                  <a:srgbClr val="000000"/>
                </a:solidFill>
              </a:rPr>
              <a:pPr/>
              <a:t>28</a:t>
            </a:fld>
            <a:endParaRPr lang="th-TH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1A1D7-072E-4907-B950-E2AA41C6F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3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3B529-34BD-47F3-BF91-6EF9BCB31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81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BBE8665-7779-49D8-9188-B79688BB1F3F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306C45F-C095-467D-B2C8-F485A2C5329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64396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DF41AC7-2BD1-4E8D-8FA8-EC15CF8064E3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53B4FE2-6BC1-4A85-97FE-72CB5FA95F0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68533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A9190EF-F1B5-486E-B8FB-8095040A6BD9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75FB851-283B-4E32-A467-2C6CB594998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69136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36459FA-6E39-4C65-854D-B77C1C4F4640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807DBF3-0804-4B7C-9A6D-2ECFAD191D3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91571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12C206A-3DC6-4254-9875-8F4D707CEC05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1E61AD1-D27C-4D1A-8B13-07950710547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861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D42BF-6112-4FFF-87BE-4A4CFB5A5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7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2B4C-6936-4C87-B9F1-0347FA02E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6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676400"/>
            <a:ext cx="3505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676400"/>
            <a:ext cx="3505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295400" y="3962400"/>
            <a:ext cx="71628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6A84F-385E-4F48-BFA2-F52A5B365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7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1AA91-E15D-445B-9D1B-64A422A26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33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71628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962400"/>
            <a:ext cx="71628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CA023-E97E-442A-AF56-B426577B8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62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CBE8A-7D8E-4F01-860D-208D0BDEE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38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34795CB-9B02-4589-8307-1560EB56A90A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4F3B3D4-0417-4F28-8176-493FAB24142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1277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925F91B-9D49-4C39-800D-A6BF72E2E00D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A44C274-7A9F-4533-99DF-CE2D369926A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1252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6303BF1-6A8E-46E3-95E0-59C9C025F2C1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219B1B7-D6DA-49CD-936A-CCFF65C8600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027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E6DFE-B645-44CB-A68F-ADEB64222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28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0725661-DD35-4C4B-8498-57AF42A36D84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2AD9CDB-8FC1-4987-9CD8-1AF73483B03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049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D99AAA6-CF15-44EF-B463-45420DF9674E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72AF520-C9B9-4C8C-BD29-CF3E1028C39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4112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16B3EC2-63B9-4999-9DEF-5DA811837393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EB84C42-A569-4823-8120-7E33CFABC07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5353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4B253B8-805A-4A69-AFAF-E0DA65AA3F30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01FB3C0-F787-44FC-9C7C-CA4D647D56C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2035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E8BD19B-168B-4A2B-B07C-626B3DE8ECB0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CC88AA5-3A38-4066-924D-06522447097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0606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241D46E-A161-46AC-96B3-0D9965DC8460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3A7F61B-6861-4062-BB51-0D91DA5C35F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0228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1CA1906-4707-4294-AC73-A6D3F451AA60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C70C7A2-255C-4928-ABA0-1CBBEDC6B53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7999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AFEA3F0-4C5E-4FDC-B9CE-8BFF8A606F77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A345FE2-C457-4D7C-AED9-7DB58EF596A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6374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79EE5B0-732A-439A-845B-8E76711D7079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B7F2449-8708-4A56-ADF4-AB40CEC5FD0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6792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1A0B295-8ABE-40F6-81E8-D9ACE9DCBF0D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7F55D3A-8173-4036-8FFD-495893257CA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802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4D527-D6C6-482D-AEAE-1D5E39866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3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5756645-CB62-4E01-A3DC-A5B2A2731319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D8A1000-E7B9-4FF8-BA71-D5A8B9237F6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7329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700B800-9C97-4B85-A495-3B8D3A8CDA8D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C2FCD9F-37A8-40AA-B015-00E2A82ECB3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9382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7ECDD4A-9468-4765-961C-A0C0981C754D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D380754-4BD8-4BD0-BE55-D862C293CC0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154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D67E397-658A-45BA-A93B-C746E755094A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4F1B25F-774C-49C5-ABF8-46FB79714F6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8388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47324E6-93D3-40B2-955F-DC3CD71DDE98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E05C8DB-12F2-4309-BF01-CC39A07958F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3650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3AA741F-7FD7-479A-B99B-5FD859D46D52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48D8908-9FC2-49BF-BD23-45E7DA4DDFD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3204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B529303-1833-493C-A319-80E771D5C235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9A8C1D4-30F7-49AB-9B0D-424F967C635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9124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9D675EE-DCD3-4399-BE6E-71C4F9C1055C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5B62640-3F6E-4CDE-A621-0B60D7E0F0A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4526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19845E0-02F4-4C76-9C4B-7043AC49008B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1B7F151-43F4-4A35-9EA5-95A83950F6C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2444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DC6542F-7CC7-486D-BADB-CB073C72B782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0B39F72-39D6-4FF3-8922-71F3A014F64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448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304E6-2E95-4329-8581-4D0110F8F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54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4F16285-FFFE-4BDA-98DE-FD2895211C39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0C67326-6A57-4F2A-8FCA-5E493D0D538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3111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A7B6F5F-85B5-47BE-843C-5A003F9144B2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0B5041D-D954-4E10-9D48-9E26CB92D46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48361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F6733E3-9696-4811-9FE2-0C7DBEA30E6E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C7C965A-245B-493A-A980-A0EFC0B6293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9875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C486589-C996-4483-9E52-A3405A07DB09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784F28D-680E-4007-A011-DA4B68132AF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03488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B118FDA-3690-4D01-9184-B4D8C6CC4AAD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3E32265-6779-4D18-9870-B5FA74C6292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7779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E308422-FCAB-4463-A6F2-B7E83F03B7E0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0A93A20-0847-4D82-B242-A098DD176A3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8349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533C3D5-1C5E-4BAA-A653-D6D2B2F365EF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A0AD296-5FF4-4888-8B91-8B87D1793F5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4720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2B786D9-0BED-4ADD-9736-DB025BC6B985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E228477-129F-45CF-B0BC-40F40874413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0214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3540473-E86E-438B-9FFA-BA38A5DA8FE0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5EA6DB0-F0A6-4938-A5A2-BF9617D3FC4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14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8A38431-107E-4E52-B68E-743274EA25E9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6359151-4006-4368-AD26-0AE823FFCD3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20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5100D-2CAA-4439-A0C2-BF61F6722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030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7F84F84-7524-4104-AE63-60489C8DE1DC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282C8AF-EE3C-4C2D-9EB0-FA3D62DC391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38843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5859C60-3066-42E7-8F4E-024A3AB849BA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2525F23-710D-4164-896A-6FB2A171A0A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3335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516C217-307B-48EB-90D6-E45F45B862D6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A86D985-EAC3-48A3-8BBD-BCE1C39379D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85808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440EF52-51CA-42BB-9004-FB7C695E3771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CD5DDC1-301A-41FC-89C0-3039135AB7F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79234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F3FB0A3-1664-45F5-9A6D-72873FD25456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D04D5E1-22D2-42F1-A440-A59CDA3AA18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565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AAAE0B1-C347-4482-B6DD-F834F766C57A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85C4A02-81B2-41A5-89B2-E87E4E909A4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55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0ABADDB-8F9C-4F9C-BFD7-88EBFCB840BC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F3AD284-9349-463B-9339-90BD146431F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56937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BFB51EB-1CDA-4D8A-A104-18C57DD0FAD1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0E3DC70-04AF-4987-8892-AE27A6B07BD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1593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C4A7352-2D24-4B5B-83CB-29EAD1E3F724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361EC79-558E-44DE-8EDA-DD47B679E52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9808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7A64A20-D502-4DD5-943A-52FC664B6539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6D918FF-7E3C-44D3-B73E-EEC83B3EC8E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520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C7705-EF87-4635-BA41-9B8A48B9C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169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A8C4D44-143C-4169-B7C5-7913A4A90614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922C91D-B043-4151-9677-B9A3E993D45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3512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33B9708-7ABC-472F-AA0E-D0BD2B82C6BE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769B1AE-EA01-4F0C-9F34-B44C31F21F3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8479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22307DB-A772-4693-9A24-A5B24607BD4A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73251E3-B595-4F52-82FF-508CB2F4FFA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19917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D02355E-08B2-4075-9180-D6788A05FCAB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5382D98-0838-45D7-AEE7-4DA752C2FC4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7096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2ECA9EE-5E70-44A8-B4D1-C07A2A402F25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23F2427-98F0-4EB2-BF3F-B18F9A7716F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24490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87E3417-8E88-484A-AF83-EF5940F754B3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E3CF105-4969-4075-A286-AACCE53D209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0026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DFE7337-9509-4C1D-80E0-988597877A51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5F0581F-E34C-4BA8-9BBC-A010358567E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68682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AD3ECB3-32DD-494D-AB39-561EC69C4679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7471484-C494-42AB-BDD5-42A02D623C9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2792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93361FC-4CCA-4D74-82E9-6398C3897752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9AF5BB4-2969-4297-940B-FE51B6BC98E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58008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3365336-F84B-432E-B3EF-018E978835CB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6E19A3D-BD7D-49EF-A180-2DBDBE04161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146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1DF6-D5EA-441D-A14C-A6A964FDD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561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89997C6-B398-4829-9ABE-911A82D98A95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D037AB5-584D-4820-9C11-D5A9A2FE5D3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66928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E75D5FE-F0F2-4C10-921A-F23215124EE4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4BFF93C-1009-4F2D-A396-07A5A3E9464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83817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854EC14-3AB7-41BA-86C5-580105C6FAFC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636DE37-0A04-41F9-903D-15B2D51443C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86386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479400B-D84D-44EA-B6BF-3CB1E4C82CAB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2B9B34A-7151-4F97-A26A-1045EADB53A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20147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3025993-FFAA-406F-B7DC-BA31EC86271C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0209342-F1B9-46AC-9F39-CE4B988B932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4630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C62FBFB-28A3-4F8E-BAD8-82D3561C22E1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647AA53-B569-42F4-B141-02570846A80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81272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610DBEE-592D-4EC1-9DD0-57A8EE456903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5907187-5D20-4343-A290-E668D5B1CF4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89550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DD3F9D8-7CB9-47EB-8D66-BCD80EC5D732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56798AF-6A60-49CB-9182-164757F72A7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58570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2B5266E-3CC5-43C6-AAEE-95E5DBC38AAE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DC287AC-08F7-43B4-BC7E-F0FC1206016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03818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6BCBFC0-B2B6-4702-BB31-27CAE0585D01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81BD392-9E09-4316-A703-CF301F90815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942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9FD9F-5637-4CC7-8C16-0A8085E42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751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3A95DA7-3D30-4E83-B789-CD41A372D01F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ACD07DC-8F1E-4B27-90F4-4EE80D7768E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63979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B6F4B66-7438-4185-964D-92118B60A0E8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C29667C-53DA-4C13-A8E6-C8ACC08741E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42352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BE61086-DF84-44F9-B703-3E5CDA67DFA7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CDD7F9C-2051-4F63-82F7-F282CFF93A7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0222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D4784ED-08D3-40F2-A108-9EA03FCAA44E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DB781D1-3252-4922-BC5C-5499B737BC7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34850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68E6AFC-19A4-4978-9DC7-16F4C3C95CB8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B2AFA90-1762-4724-8273-993B41D41FD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43724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08D78FB-DCC0-4FA4-8789-C91EC3A27C7B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2583BF4-CCA8-496B-A2ED-FF396B422F3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45782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8747CE5-2E49-4D3B-B92F-C4BD9EC754DC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ADD3527-D449-46C9-95D3-CD7D884F9D2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25270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CA6B7D1-F16D-4452-9F62-8AF62E67BC0B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C49E8FE-4365-4057-8744-2CE9B0BD6E0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65672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A2883C2-8BC0-4AFD-A051-238C8B125248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17BFCC6-69ED-4E97-A84F-8CBE1EA9C12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20994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2900535-3770-4771-B695-8ECDBB007A0B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592100F-6F0F-4052-A2EF-0B0AAA1A34E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169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642D7-06DD-4EAD-9B36-D51D21FBE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850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C2C8E44-8506-4B35-8E67-67EC3428F590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34AF3EE-007A-4242-9AA3-C8DCFDEE715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0207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22531A-8695-4DA7-A076-AC0CA4D87D0A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DBC9BC8-7537-4533-8075-A80DF4EAC52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19301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3DFCE9D-6D10-49DB-9CA5-F116FF255424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207E88A-4B00-4ED9-ACBC-F046A65686D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47688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659DF6C-EDAB-4C76-AB80-73531A9E905E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1973CF4-56BD-4722-9962-3A1D822E41B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77595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738877C-92AF-4B94-BFA5-FBBDDBD1AD61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3163C98-D507-43F3-B6EE-11CA90EEFC0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28360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2F5BCBF-D7E8-4A55-BB62-EB3C9F102ABB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3EE4E72-E33D-49B7-8714-B309CF40FA7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34961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C83EED8-19F1-479F-9944-AC51B4DEC5E3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5997A75-EF7A-4CEF-9DE5-C31371511B4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07852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F37EDA5-A10E-4F44-ADAB-931CD0D698A9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9AD603E-44F8-4909-BA24-40BC82529EE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25174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9DB7457-124E-444D-B222-CEBED5E5F9BA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C94998B-4058-44EF-A1AE-57049F5C379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26416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E3BCE9E-DE0A-43D8-9359-8D8183F05555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233BAC2-2336-46BD-902A-952CAC9281D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253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902039C5-F029-4D74-9127-367BA8D0F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60" r:id="rId1"/>
    <p:sldLayoutId id="2147485145" r:id="rId2"/>
    <p:sldLayoutId id="2147485146" r:id="rId3"/>
    <p:sldLayoutId id="2147485147" r:id="rId4"/>
    <p:sldLayoutId id="2147485148" r:id="rId5"/>
    <p:sldLayoutId id="2147485149" r:id="rId6"/>
    <p:sldLayoutId id="2147485150" r:id="rId7"/>
    <p:sldLayoutId id="2147485151" r:id="rId8"/>
    <p:sldLayoutId id="2147485152" r:id="rId9"/>
    <p:sldLayoutId id="2147485153" r:id="rId10"/>
    <p:sldLayoutId id="2147485154" r:id="rId11"/>
    <p:sldLayoutId id="2147485155" r:id="rId12"/>
    <p:sldLayoutId id="2147485156" r:id="rId13"/>
    <p:sldLayoutId id="2147485157" r:id="rId14"/>
    <p:sldLayoutId id="2147485158" r:id="rId15"/>
    <p:sldLayoutId id="214748515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90A747A-5DE3-4B16-8867-A58F29931B78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6BFAFCA-3C5E-459D-87C1-E1E54C35C87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1" r:id="rId1"/>
    <p:sldLayoutId id="2147485162" r:id="rId2"/>
    <p:sldLayoutId id="2147485163" r:id="rId3"/>
    <p:sldLayoutId id="2147485164" r:id="rId4"/>
    <p:sldLayoutId id="2147485165" r:id="rId5"/>
    <p:sldLayoutId id="2147485166" r:id="rId6"/>
    <p:sldLayoutId id="2147485167" r:id="rId7"/>
    <p:sldLayoutId id="2147485168" r:id="rId8"/>
    <p:sldLayoutId id="2147485169" r:id="rId9"/>
    <p:sldLayoutId id="2147485170" r:id="rId10"/>
    <p:sldLayoutId id="21474851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77C9B3B-0E55-46AC-AFD9-C73595196274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7E2A49C-46CC-4241-9769-97477E2513C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2" r:id="rId1"/>
    <p:sldLayoutId id="2147485173" r:id="rId2"/>
    <p:sldLayoutId id="2147485174" r:id="rId3"/>
    <p:sldLayoutId id="2147485175" r:id="rId4"/>
    <p:sldLayoutId id="2147485176" r:id="rId5"/>
    <p:sldLayoutId id="2147485177" r:id="rId6"/>
    <p:sldLayoutId id="2147485178" r:id="rId7"/>
    <p:sldLayoutId id="2147485179" r:id="rId8"/>
    <p:sldLayoutId id="2147485180" r:id="rId9"/>
    <p:sldLayoutId id="2147485181" r:id="rId10"/>
    <p:sldLayoutId id="2147485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1EC1ECB-D0B8-410D-91B3-AB6E4D6B21A0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6B0DDB5-9AAD-4F70-AFDA-FFB3522F24C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B3C94CE-5B68-4538-936A-61B1ED5BCC41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1A738A8-0A34-451C-92FC-143CC6D0088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4" r:id="rId1"/>
    <p:sldLayoutId id="2147485195" r:id="rId2"/>
    <p:sldLayoutId id="2147485196" r:id="rId3"/>
    <p:sldLayoutId id="2147485197" r:id="rId4"/>
    <p:sldLayoutId id="2147485198" r:id="rId5"/>
    <p:sldLayoutId id="2147485199" r:id="rId6"/>
    <p:sldLayoutId id="2147485200" r:id="rId7"/>
    <p:sldLayoutId id="2147485201" r:id="rId8"/>
    <p:sldLayoutId id="2147485202" r:id="rId9"/>
    <p:sldLayoutId id="2147485203" r:id="rId10"/>
    <p:sldLayoutId id="2147485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C1D88A8-A294-4C26-8032-6ADEDF600806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324B742-FD53-42F0-AF08-667F9BEECB2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5" r:id="rId1"/>
    <p:sldLayoutId id="2147485206" r:id="rId2"/>
    <p:sldLayoutId id="2147485207" r:id="rId3"/>
    <p:sldLayoutId id="2147485208" r:id="rId4"/>
    <p:sldLayoutId id="2147485209" r:id="rId5"/>
    <p:sldLayoutId id="2147485210" r:id="rId6"/>
    <p:sldLayoutId id="2147485211" r:id="rId7"/>
    <p:sldLayoutId id="2147485212" r:id="rId8"/>
    <p:sldLayoutId id="2147485213" r:id="rId9"/>
    <p:sldLayoutId id="2147485214" r:id="rId10"/>
    <p:sldLayoutId id="21474852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4CACF21-B1B7-436F-A197-42257EFB2E4B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E654D6-ACF1-43BD-AE53-5C6AD5EB560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  <p:sldLayoutId id="2147485222" r:id="rId7"/>
    <p:sldLayoutId id="2147485223" r:id="rId8"/>
    <p:sldLayoutId id="2147485224" r:id="rId9"/>
    <p:sldLayoutId id="2147485225" r:id="rId10"/>
    <p:sldLayoutId id="2147485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3068C67-F08A-4C53-9C81-3E613E281E3C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D8C8161-DB8B-4EB5-886E-D054950D5DC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1" r:id="rId5"/>
    <p:sldLayoutId id="2147485232" r:id="rId6"/>
    <p:sldLayoutId id="2147485233" r:id="rId7"/>
    <p:sldLayoutId id="2147485234" r:id="rId8"/>
    <p:sldLayoutId id="2147485235" r:id="rId9"/>
    <p:sldLayoutId id="2147485236" r:id="rId10"/>
    <p:sldLayoutId id="2147485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7AF0B22-B839-4EE7-8D80-38521EC728FF}" type="datetimeFigureOut">
              <a:rPr lang="th-TH"/>
              <a:pPr>
                <a:defRPr/>
              </a:pPr>
              <a:t>11/05/56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E254F01-3655-490F-8912-4710157A3D9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8" r:id="rId1"/>
    <p:sldLayoutId id="2147485239" r:id="rId2"/>
    <p:sldLayoutId id="2147485240" r:id="rId3"/>
    <p:sldLayoutId id="2147485241" r:id="rId4"/>
    <p:sldLayoutId id="2147485242" r:id="rId5"/>
    <p:sldLayoutId id="2147485243" r:id="rId6"/>
    <p:sldLayoutId id="2147485244" r:id="rId7"/>
    <p:sldLayoutId id="2147485245" r:id="rId8"/>
    <p:sldLayoutId id="2147485246" r:id="rId9"/>
    <p:sldLayoutId id="2147485247" r:id="rId10"/>
    <p:sldLayoutId id="2147485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google.com/imgres?imgurl=http://maze.icomix.com/picturepage/062505/CarolSafetyGoggles.jpg&amp;imgrefurl=http://www.stumbleupon.com/tag/blind/&amp;h=588&amp;w=366&amp;sz=33&amp;hl=en&amp;start=2&amp;tbnid=TxNNZwovZMVvnM:&amp;tbnh=135&amp;tbnw=84&amp;prev=/images%3Fq%3Dcarol%2Beye%2Bsafety%26gbv%3D2%26svnum%3D10%26hl%3Den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ersonal-protective-safety-equipment.co.uk/images/ladies-shoe-black.jpg&amp;imgrefurl=http://www.personal-protective-safety-equipment.co.uk/safety-footwear/safetyshoesladies.htm&amp;h=143&amp;w=200&amp;sz=15&amp;hl=en&amp;start=82&amp;tbnid=AZxh0jBvZTg2GM:&amp;tbnh=74&amp;tbnw=104&amp;prev=/images%3Fq%3Dlab%2Bsafety%2Bprotective%2Bshoes%26start%3D80%26gbv%3D2%26ndsp%3D20%26svnum%3D10%26hl%3Den%26sa%3DN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jpeg"/><Relationship Id="rId5" Type="http://schemas.openxmlformats.org/officeDocument/2006/relationships/hyperlink" Target="http://images.google.com/imgres?imgurl=http://www.michigan.gov/images/cis_wsh_cet0313_105823_7.gif&amp;imgrefurl=http://www.michigan.gov/cis/0,1607,7-154-11407_30453-93831--,00.html&amp;h=900&amp;w=689&amp;sz=217&amp;hl=en&amp;start=79&amp;tbnid=HVTkgUvExn93bM:&amp;tbnh=146&amp;tbnw=112&amp;prev=/images%3Fq%3Dlab%2Bsafety%2Bprotective%2Bshoes%26start%3D60%26gbv%3D2%26ndsp%3D20%26svnum%3D10%26hl%3Den%26sa%3DN" TargetMode="Externa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fotosearch.com/comp/SDC/SDC169/244473SDC.jpg&amp;imgrefurl=http://www.fotosearch.com/SDC169/244473sdc/&amp;h=300&amp;w=300&amp;sz=27&amp;hl=en&amp;start=2&amp;tbnid=By41Q-qjASna5M:&amp;tbnh=116&amp;tbnw=116&amp;prev=/images%3Fq%3Deating%2Bpizza%26gbv%3D2%26svnum%3D10%26hl%3Den" TargetMode="External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://images.google.com/imgres?imgurl=http://www.cbc.ca/consumers/market/murmurs/gfx/20050114_cosmetics.jpg&amp;imgrefurl=http://www.cbc.ca/consumers/market/murmurs/archives/2005_april.html&amp;h=150&amp;w=200&amp;sz=6&amp;hl=en&amp;start=99&amp;tbnid=1FDuWgXUGXglpM:&amp;tbnh=78&amp;tbnw=104&amp;prev=/images%3Fq%3Dlab%2Bsafety%2Bapplying%2Bcosmetics%26start%3D80%26gbv%3D2%26ndsp%3D20%26svnum%3D10%26hl%3Den%26sa%3DN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taquitos.net/img/spotlight-homer.gif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images.google.com/imgres?imgurl=http://www.magellans.co.uk/mitcuk/Images/ta702_dt.jpg&amp;imgrefurl=http://best-seat.hotshopping.co.uk/Other_Regions.html&amp;h=200&amp;w=163&amp;sz=10&amp;hl=en&amp;start=33&amp;tbnid=3L2Q9-BuQE3vaM:&amp;tbnh=104&amp;tbnw=85&amp;prev=/images%3Fq%3Dlab%2Bsafety%2Bapplying%2Bcosmetics%26start%3D20%26gbv%3D2%26ndsp%3D20%26svnum%3D10%26hl%3Den%26sa%3DN" TargetMode="External"/><Relationship Id="rId9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bigcountrytradingpost.com/Randals/images/briggs-R1-12A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images.google.com/imgres?imgurl=http://www.rickly.com/sai/images/GRADBEAK.JPG&amp;imgrefurl=http://www.rickly.com/sai/gradbeak.htm&amp;h=550&amp;w=467&amp;sz=125&amp;hl=en&amp;start=8&amp;tbnid=fMlUtcVZ1j86GM:&amp;tbnh=133&amp;tbnw=113&amp;prev=/images%3Fq%3Dbeakers%26gbv%3D2%26svnum%3D10%26hl%3Den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images.google.com/imgres?imgurl=http://www.geocities.com/tathisri/images/wok.JPG&amp;imgrefurl=http://www.geocities.com/tathisri/wok_smoke.htm&amp;h=364&amp;w=273&amp;sz=20&amp;hl=en&amp;start=71&amp;tbnid=Dnb2ved6U3tNyM:&amp;tbnh=121&amp;tbnw=91&amp;prev=/images%3Fq%3Dsmoking%2Bchemicals%26start%3D60%26gbv%3D2%26ndsp%3D20%26svnum%3D10%26hl%3Den%26sa%3D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images.google.com/imgres?imgurl=http://www.traxlelab.com/images/fim.jpg&amp;imgrefurl=http://www.traxlelab.com/&amp;h=300&amp;w=400&amp;sz=408&amp;hl=en&amp;start=1&amp;tbnid=eAm5PQTA7AAo9M:&amp;tbnh=113&amp;tbnw=150&amp;prev=/images%3Fq%3Dfume%2Bhoods%26gbv%3D2%26svnum%3D10%26hl%3D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images.google.com/imgres?imgurl=http://imagine.gsfc.nasa.gov/Images/news/starquake_big.jpg&amp;imgrefurl=http://imagine.gsfc.nasa.gov/docs/features/news/05jun06.html&amp;h=478&amp;w=1000&amp;sz=179&amp;hl=en&amp;start=12&amp;tbnid=YxAAAqWVQJaHEM:&amp;tbnh=71&amp;tbnw=149&amp;prev=/images%3Fq%3Dcracks%2B%2526%2BStars%26gbv%3D2%26svnum%3D10%26hl%3Den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images.google.com/imgres?imgurl=http://www.sciencefair-projects.org/images-sciencefair/chemistry/chemistry15.gif&amp;imgrefurl=http://www.sciencefair-projects.org/chemistry-projects/effect-of-heat-on-chemicals.html&amp;h=396&amp;w=500&amp;sz=36&amp;hl=en&amp;start=20&amp;tbnid=8PF03qO9qweNlM:&amp;tbnh=103&amp;tbnw=130&amp;prev=/images%3Fq%3Dheating%2Btest%2Btubes%26gbv%3D2%26svnum%3D10%26hl%3Den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images.google.com/imgres?imgurl=http://www.canemco.com/images_11/373-1.jpg&amp;imgrefurl=http://www.canemco.com/catalog/labsup/safety.htm&amp;h=154&amp;w=200&amp;sz=19&amp;hl=en&amp;start=6&amp;tbnid=KCs6q5wUXpPRBM:&amp;tbnh=80&amp;tbnw=104&amp;prev=/images%3Fq%3Dhandling%2Bhot%2Bglassware%26gbv%3D2%26svnum%3D10%26hl%3D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images.google.com/imgres?imgurl=http://www.fotosearch.com/comp/UNZ/UNZ265/u14364097.jpg&amp;imgrefurl=http://www.fotosearch.com/UNZ265/u14364097/&amp;h=199&amp;w=300&amp;sz=11&amp;hl=en&amp;start=8&amp;tbnid=ZyaA-dq0UF5sNM:&amp;tbnh=77&amp;tbnw=116&amp;prev=/images%3Fq%3Dstriking%2Bmatches%26gbv%3D2%26svnum%3D10%26hl%3D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hyperlink" Target="http://images.google.com/imgres?imgurl=http://www1.istockphoto.com/file_thumbview_approve/2929517/2/istockphoto_2929517_mushroom_cloud.jpg&amp;imgrefurl=http://www.istockphoto.com/file_closeup/%3Fid%3D2929517%26refnum%3D460341&amp;h=380&amp;w=380&amp;sz=71&amp;hl=en&amp;start=4&amp;tbnid=uYMoD-Qlzi66lM:&amp;tbnh=123&amp;tbnw=123&amp;prev=/images%3Fq%3Dmushroom%2Bcloud%26gbv%3D2%26svnum%3D10%26hl%3Den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9.jpeg"/><Relationship Id="rId2" Type="http://schemas.openxmlformats.org/officeDocument/2006/relationships/hyperlink" Target="http://www.bionovo.pl/images/neolab/image_01545.JPG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images.google.com/imgres?imgurl=http://www.rainin.com/themes/pipet_plus_operation.gif&amp;imgrefurl=http://www.rainin.com/info_pipetplus.html&amp;h=252&amp;w=240&amp;sz=18&amp;hl=en&amp;start=4&amp;tbnid=c6b5MZ1XyAfcxM:&amp;tbnh=111&amp;tbnw=106&amp;prev=/images%3Fq%3Dpipet%26gbv%3D2%26svnum%3D10%26hl%3Den" TargetMode="External"/><Relationship Id="rId5" Type="http://schemas.openxmlformats.org/officeDocument/2006/relationships/image" Target="../media/image58.jpeg"/><Relationship Id="rId4" Type="http://schemas.openxmlformats.org/officeDocument/2006/relationships/hyperlink" Target="http://images.google.com/imgres?imgurl=http://images.jupiterimages.com/common/detail/11/40/22764011.jpg&amp;imgrefurl=http://www.jupiterimages.com/itemDetail.aspx%3FitemID%3D22764011&amp;h=250&amp;w=162&amp;sz=20&amp;hl=en&amp;start=16&amp;tbnid=_b5-ICbabDnIbM:&amp;tbnh=111&amp;tbnw=72&amp;prev=/images%3Fq%3Dsipping%2Bstraws%26gbv%3D2%26svnum%3D10%26hl%3Den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ctahr.hawaii.edu/NEW/GermCity/images/handwash.png" TargetMode="Externa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images.google.com/imgres?imgurl=http://web.princeton.edu/sites/ehs/labsafetymanual/barrel_label.gif&amp;imgrefurl=http://web.princeton.edu/sites/ehs/labsafetymanual/sec4.htm&amp;h=901&amp;w=1200&amp;sz=18&amp;hl=en&amp;start=1&amp;tbnid=d_vAt5hZJTgJLM:&amp;tbnh=113&amp;tbnw=150&amp;prev=/images%3Fq%3Dreading%2Bchemical%2Blabels%26gbv%3D2%26svnum%3D10%26hl%3De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hyperlink" Target="http://images.google.com/imgres?imgurl=http://www.hydrocoolonline.com/msds3.jpg&amp;imgrefurl=http://www.hydrocoolonline.com/msds.html&amp;h=779&amp;w=600&amp;sz=138&amp;hl=en&amp;start=6&amp;tbnid=aTG1j2aBbi_XEM:&amp;tbnh=142&amp;tbnw=109&amp;prev=/images%3Fq%3Dmsds%26gbv%3D2%26svnum%3D10%26hl%3De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osha.gov/SLTC/etools/evacuation/images/floorplan2.gif&amp;imgrefurl=http://www.osha.gov/SLTC/etools/evacuation/floorplan_demo.html&amp;h=420&amp;w=420&amp;sz=16&amp;hl=en&amp;start=4&amp;tbnid=XNsbNB4narIweM:&amp;tbnh=125&amp;tbnw=125&amp;prev=/images%3Fq%3Demergency%2Bexits%26gbv%3D2%26svnum%3D10%26hl%3Den" TargetMode="External"/><Relationship Id="rId3" Type="http://schemas.openxmlformats.org/officeDocument/2006/relationships/image" Target="../media/image64.jpeg"/><Relationship Id="rId7" Type="http://schemas.openxmlformats.org/officeDocument/2006/relationships/image" Target="../media/image66.jpeg"/><Relationship Id="rId2" Type="http://schemas.openxmlformats.org/officeDocument/2006/relationships/hyperlink" Target="http://images.google.com/imgres?imgurl=http://www.vikingsafetyshop.com/usr/viking/TradeingItems.nsf/linkopen/1021971/%24FILE/Eye-wash-fountain.jpg&amp;imgrefurl=http://www.vikingsafetyshop.com/usr/viking/TradeingItems.nsf/printform%3Fopenform%26VIKING%40Cargo&amp;h=180&amp;w=160&amp;sz=8&amp;hl=en&amp;start=4&amp;tbnid=CO5XUZbRHq3UwM:&amp;tbnh=101&amp;tbnw=90&amp;prev=/images%3Fq%3Deye%2Bwash%2Bfountain%26gbv%3D2%26svnum%3D10%26hl%3Den%26sa%3D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kartek.com/prod-windows/all/safety/bsr-a500.jpg&amp;imgrefurl=http://www.kartek.com/products/all/safety/safety.htm&amp;h=500&amp;w=316&amp;sz=49&amp;hl=en&amp;start=3&amp;tbnid=NLgDD9o4l1R52M:&amp;tbnh=130&amp;tbnw=82&amp;prev=/images%3Fq%3Dfire%2Bextinguisher%26gbv%3D2%26svnum%3D10%26hl%3Den" TargetMode="External"/><Relationship Id="rId5" Type="http://schemas.openxmlformats.org/officeDocument/2006/relationships/image" Target="../media/image65.jpeg"/><Relationship Id="rId4" Type="http://schemas.openxmlformats.org/officeDocument/2006/relationships/hyperlink" Target="http://images.google.com/imgres?imgurl=http://www.thermomegatech.com/items/thermomix_stn_Z.jpg&amp;imgrefurl=http://www.thermomegatech.com/index.php%3Fcmd%3Dcategories%26cat_id%3D56%26PHPSESSID%3Df500b623e9b6e&amp;h=400&amp;w=400&amp;sz=10&amp;hl=en&amp;start=8&amp;tbnid=EzbX7sdUwBPAnM:&amp;tbnh=124&amp;tbnw=124&amp;prev=/images%3Fq%3Dsafety%2Bshower%26gbv%3D2%26svnum%3D10%26hl%3Den" TargetMode="External"/><Relationship Id="rId9" Type="http://schemas.openxmlformats.org/officeDocument/2006/relationships/image" Target="../media/image67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8.jpeg"/><Relationship Id="rId7" Type="http://schemas.openxmlformats.org/officeDocument/2006/relationships/hyperlink" Target="http://images.google.com/imgres?imgurl=http://www.royalsociety.org/downloaddoc.asp%3Fid%3D2027&amp;imgrefurl=http://www.royalsociety.org/exhibit.asp%3Ftip%3D1%26id%3D3619&amp;h=245&amp;w=250&amp;sz=10&amp;hl=en&amp;start=18&amp;tbnid=d1cgWB3UFpBfSM:&amp;tbnh=109&amp;tbnw=111&amp;prev=/images%3Fq%3Demergency%2Bexits%26gbv%3D2%26svnum%3D10%26hl%3Den" TargetMode="External"/><Relationship Id="rId2" Type="http://schemas.openxmlformats.org/officeDocument/2006/relationships/hyperlink" Target="http://images.google.com/imgres?imgurl=http://www.chem.unl.edu/safety/Image11.jpg&amp;imgrefurl=http://www.chem.unl.edu/safety/hslab9.html&amp;h=231&amp;w=275&amp;sz=37&amp;hl=en&amp;start=3&amp;tbnid=ORWtDcNJ35eLxM:&amp;tbnh=112&amp;tbnw=133&amp;prev=/images%3Fq%3Deye%2Bwash%2Bfountain%26gbv%3D2%26svnum%3D10%26hl%3D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hyperlink" Target="http://images.google.com/imgres?imgurl=http://www.utsystem.edu/ohr/neo/graphics/Risk%2520Managment/RiskManagmentGraphics/FireExtinguisher.gif&amp;imgrefurl=http://www.utsystem.edu/ohr/neo/safety/safety.htm&amp;h=368&amp;w=400&amp;sz=95&amp;hl=en&amp;start=9&amp;tbnid=Y2xhYdO0iCRanM:&amp;tbnh=114&amp;tbnw=124&amp;prev=/images%3Fq%3Dfire%2Bextinguisher%26gbv%3D2%26svnum%3D10%26hl%3Den" TargetMode="External"/><Relationship Id="rId4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images.google.com/imgres?imgurl=http://www.intuitivewebdesigns.com/comics/graphics/superman/Superman%2520Saving%2520Lives.jpg&amp;imgrefurl=http://www.intuitivewebdesigns.com/comics/graphics/superman/index.htm&amp;h=753&amp;w=486&amp;sz=70&amp;hl=en&amp;start=4&amp;tbnid=wcoE9DC_HRDrkM:&amp;tbnh=142&amp;tbnw=92&amp;prev=/images%3Fq%3Dsaving%2Blives%26gbv%3D2%26svnum%3D10%26hl%3Den%26sa%3DG" TargetMode="Externa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3.bp.blogspot.com/-hzwVheZm57g/UQOZnMahmdI/AAAAAAAAAAg/QNquXrkWVhI/s1600/thank-you.jpg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0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0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0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0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alimed.com/resources/common/images/products/full/98LAB20-12_d.jpg&amp;imgrefurl=http://www.alimed.com/ProductDetail.asp%3Fstyle%3D98LAB20-12&amp;h=280&amp;w=280&amp;sz=14&amp;hl=en&amp;start=16&amp;tbnid=v_l6H6Vzo73AKM:&amp;tbnh=114&amp;tbnw=114&amp;prev=/images%3Fq%3Dbeakers%26gbv%3D2%26svnum%3D10%26hl%3Den" TargetMode="External"/><Relationship Id="rId3" Type="http://schemas.openxmlformats.org/officeDocument/2006/relationships/image" Target="../media/image86.jpeg"/><Relationship Id="rId7" Type="http://schemas.openxmlformats.org/officeDocument/2006/relationships/image" Target="../media/image88.jpeg"/><Relationship Id="rId2" Type="http://schemas.openxmlformats.org/officeDocument/2006/relationships/hyperlink" Target="http://images.google.com/imgres?imgurl=http://www.chuckwagonsupply.com/ash%2520can.JPG&amp;imgrefurl=http://www.chuckwagonsupply.com/catpage3.html&amp;h=1786&amp;w=1409&amp;sz=982&amp;hl=en&amp;start=7&amp;tbnid=sz-PPvgdrbVqqM:&amp;tbnh=150&amp;tbnw=118&amp;prev=/images%3Fq%3Dgarbage%2Bcan%26gbv%3D2%26svnum%3D10%26hl%3D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locscientific.com/graphics/clip_image003.jpg&amp;imgrefurl=http://www.locscientific.com/laboratory-sinks.html&amp;h=147&amp;w=156&amp;sz=3&amp;hl=en&amp;start=3&amp;tbnid=iJv-uEA7mjavLM:&amp;tbnh=91&amp;tbnw=97&amp;prev=/images%3Fq%3Dlab%2Bsinks%26gbv%3D2%26svnum%3D10%26hl%3Den" TargetMode="External"/><Relationship Id="rId5" Type="http://schemas.openxmlformats.org/officeDocument/2006/relationships/image" Target="../media/image87.jpeg"/><Relationship Id="rId4" Type="http://schemas.openxmlformats.org/officeDocument/2006/relationships/hyperlink" Target="http://images.google.com/imgres?imgurl=http://img.alibaba.com/photo/50212253/Plastic_Trash_Can__Dustbin__Garbage_Container__Waste_Bin_.jpg&amp;imgrefurl=http://ztpc.en.alibaba.com/product/50046583/50212253/Dustbins/Plastic_Trash_Can__Dustbin__Garbage_Container__Waste_Bin_.html&amp;h=360&amp;w=360&amp;sz=11&amp;hl=en&amp;start=8&amp;tbnid=unxbASjcgGhKyM:&amp;tbnh=121&amp;tbnw=121&amp;prev=/images%3Fq%3Dgarbage%2Bcan%26gbv%3D2%26svnum%3D10%26hl%3Den" TargetMode="External"/><Relationship Id="rId9" Type="http://schemas.openxmlformats.org/officeDocument/2006/relationships/image" Target="../media/image89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375" y="1066800"/>
            <a:ext cx="8839200" cy="2286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002060"/>
                </a:solidFill>
                <a:latin typeface="Comic Sans MS" pitchFamily="66" charset="0"/>
              </a:rPr>
              <a:t>Laboratory Safety</a:t>
            </a:r>
            <a:br>
              <a:rPr lang="en-US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2000" smtClean="0">
                <a:latin typeface="Comic Sans MS" pitchFamily="66" charset="0"/>
              </a:rPr>
              <a:t>modified from </a:t>
            </a:r>
            <a:r>
              <a:rPr lang="en-US" sz="1400" smtClean="0">
                <a:latin typeface="Comic Sans MS" pitchFamily="66" charset="0"/>
              </a:rPr>
              <a:t>http://www.sterlingschools.org/shs/stf/cbrown/Chemistry%20Laboratory%20Safety%20Rules.ppt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9144000" cy="68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162800" cy="9906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mic Sans MS" pitchFamily="66" charset="0"/>
              </a:rPr>
              <a:t>Sharps Safety</a:t>
            </a:r>
            <a:br>
              <a:rPr lang="en-US" smtClean="0">
                <a:latin typeface="Comic Sans MS" pitchFamily="66" charset="0"/>
              </a:rPr>
            </a:br>
            <a:r>
              <a:rPr lang="en-US" sz="1200" smtClean="0">
                <a:latin typeface="Comic Sans MS" pitchFamily="66" charset="0"/>
              </a:rPr>
              <a:t>http://web.mit.edu/cohengroup/safety/sharps.pdf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1171575"/>
            <a:ext cx="7315200" cy="4876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1800" b="1" dirty="0" smtClean="0"/>
              <a:t>	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Sharps containers have to be:</a:t>
            </a:r>
          </a:p>
          <a:p>
            <a:pPr eaLnBrk="1" hangingPunct="1">
              <a:defRPr/>
            </a:pPr>
            <a:r>
              <a:rPr lang="en-US" sz="2800" b="1" dirty="0" smtClean="0"/>
              <a:t>Puncture Resistant</a:t>
            </a:r>
          </a:p>
          <a:p>
            <a:pPr eaLnBrk="1" hangingPunct="1">
              <a:defRPr/>
            </a:pPr>
            <a:r>
              <a:rPr lang="en-US" sz="2800" b="1" dirty="0" smtClean="0"/>
              <a:t>Clearly marked</a:t>
            </a:r>
          </a:p>
          <a:p>
            <a:pPr eaLnBrk="1" hangingPunct="1">
              <a:defRPr/>
            </a:pPr>
            <a:r>
              <a:rPr lang="en-US" sz="2800" b="1" dirty="0" smtClean="0"/>
              <a:t>Within easy reach of the work station</a:t>
            </a:r>
          </a:p>
          <a:p>
            <a:pPr eaLnBrk="1" hangingPunct="1">
              <a:defRPr/>
            </a:pPr>
            <a:r>
              <a:rPr lang="en-US" sz="2800" b="1" dirty="0" smtClean="0"/>
              <a:t>Filled to no more than 3/4 capacity</a:t>
            </a:r>
          </a:p>
          <a:p>
            <a:pPr eaLnBrk="1" hangingPunct="1">
              <a:defRPr/>
            </a:pPr>
            <a:r>
              <a:rPr lang="en-US" sz="2800" b="1" dirty="0" smtClean="0"/>
              <a:t>Sealed (i.e. capped or taped) prior to transport </a:t>
            </a:r>
          </a:p>
        </p:txBody>
      </p:sp>
      <p:pic>
        <p:nvPicPr>
          <p:cNvPr id="125956" name="Picture 9" descr="http://toolboxes.flexiblelearning.net.au/demosites/series7/704/toolbox_704/shared/resources/manual/images/shar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4295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mic Sans MS" pitchFamily="66" charset="0"/>
              </a:rPr>
              <a:t>WASTE - Label</a:t>
            </a:r>
            <a:endParaRPr lang="th-TH" sz="3200" b="1" smtClean="0">
              <a:latin typeface="Comic Sans MS" pitchFamily="66" charset="0"/>
            </a:endParaRP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126980" name="Picture 3" descr="C:\Users\Doungdaw Chantasart\Desktop\PY Grad 27 Aug 2009 Waste Mgn\1-Waste 1- la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128004" name="Picture 2" descr="C:\Users\Doungdaw Chantasart\Desktop\PY Grad 27 Aug 2009 Waste Mgn\2-Waste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683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ultiply 7"/>
          <p:cNvSpPr/>
          <p:nvPr/>
        </p:nvSpPr>
        <p:spPr bwMode="auto">
          <a:xfrm>
            <a:off x="1600200" y="1524000"/>
            <a:ext cx="6172200" cy="394335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h-TH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12902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90600"/>
            <a:ext cx="7978775" cy="4764088"/>
          </a:xfrm>
        </p:spPr>
      </p:pic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76388"/>
            <a:ext cx="4953000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543800" cy="9906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mic Sans MS" pitchFamily="66" charset="0"/>
              </a:rPr>
              <a:t>Safety Topic – Chemical Hood</a:t>
            </a:r>
            <a:br>
              <a:rPr lang="en-US" smtClean="0">
                <a:latin typeface="Comic Sans MS" pitchFamily="66" charset="0"/>
              </a:rPr>
            </a:br>
            <a:r>
              <a:rPr lang="en-US" sz="1200" smtClean="0">
                <a:latin typeface="Comic Sans MS" pitchFamily="66" charset="0"/>
              </a:rPr>
              <a:t>http://web.mit.edu/cohengroup/safety/hood.pdf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1371600"/>
            <a:ext cx="7315200" cy="2133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/>
              <a:t>   General purpose: </a:t>
            </a:r>
            <a:r>
              <a:rPr 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prevent exposure to toxic, irritating, or noxious chemical </a:t>
            </a:r>
            <a:r>
              <a:rPr lang="en-US" dirty="0" smtClean="0"/>
              <a:t>vapors and gases. A face velocity of 100 feet per minute (fpm) provides efficient vapor capture while reducing hood turbulence.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C:\Users\Doungdaw Chantasart\Desktop\PY Grad 27 Aug 2009 Waste Mgn\7-H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352550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TextBox 5"/>
          <p:cNvSpPr txBox="1">
            <a:spLocks noChangeArrowheads="1"/>
          </p:cNvSpPr>
          <p:nvPr/>
        </p:nvSpPr>
        <p:spPr bwMode="auto">
          <a:xfrm>
            <a:off x="1143000" y="4572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b="1">
                <a:solidFill>
                  <a:srgbClr val="002060"/>
                </a:solidFill>
              </a:rPr>
              <a:t>Hood is not used for keeping chemicals</a:t>
            </a:r>
            <a:r>
              <a:rPr lang="en-US" sz="1400">
                <a:solidFill>
                  <a:srgbClr val="7030A0"/>
                </a:solidFill>
              </a:rPr>
              <a:t>.</a:t>
            </a:r>
            <a:endParaRPr lang="th-TH" sz="1400">
              <a:solidFill>
                <a:srgbClr val="7030A0"/>
              </a:solidFill>
            </a:endParaRPr>
          </a:p>
        </p:txBody>
      </p:sp>
      <p:sp>
        <p:nvSpPr>
          <p:cNvPr id="7" name="Multiply 6"/>
          <p:cNvSpPr/>
          <p:nvPr/>
        </p:nvSpPr>
        <p:spPr bwMode="auto">
          <a:xfrm>
            <a:off x="1981200" y="2057400"/>
            <a:ext cx="4953000" cy="2819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h-TH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391400" cy="9906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mic Sans MS" pitchFamily="66" charset="0"/>
              </a:rPr>
              <a:t>Protect Your Eyes </a:t>
            </a:r>
            <a:r>
              <a:rPr lang="en-US" sz="1200" smtClean="0">
                <a:latin typeface="Comic Sans MS" pitchFamily="66" charset="0"/>
              </a:rPr>
              <a:t>http://www.sterlingschools.org/shs/stf/cbrown/Chemistry%20Laboratory%20Safety%20Rules.ppt</a:t>
            </a:r>
          </a:p>
        </p:txBody>
      </p:sp>
      <p:sp>
        <p:nvSpPr>
          <p:cNvPr id="132099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th-TH" sz="2800" smtClean="0"/>
          </a:p>
        </p:txBody>
      </p:sp>
      <p:sp>
        <p:nvSpPr>
          <p:cNvPr id="13210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Appropriate eye protection must be worn </a:t>
            </a:r>
            <a:r>
              <a:rPr lang="en-US" sz="2800" b="1" u="sng" smtClean="0">
                <a:latin typeface="Comic Sans MS" pitchFamily="66" charset="0"/>
              </a:rPr>
              <a:t>at all times!</a:t>
            </a:r>
          </a:p>
          <a:p>
            <a:pPr eaLnBrk="1" hangingPunct="1">
              <a:buFontTx/>
              <a:buNone/>
            </a:pPr>
            <a:endParaRPr lang="en-US" sz="2800" smtClean="0">
              <a:latin typeface="Comic Sans MS" pitchFamily="66" charset="0"/>
            </a:endParaRPr>
          </a:p>
        </p:txBody>
      </p:sp>
      <p:pic>
        <p:nvPicPr>
          <p:cNvPr id="132101" name="Picture 7" descr="CarolSafetyGogg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3048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latin typeface="Comic Sans MS" pitchFamily="66" charset="0"/>
              </a:rPr>
              <a:t>Wear appropriate protective clothing</a:t>
            </a:r>
          </a:p>
        </p:txBody>
      </p:sp>
      <p:sp>
        <p:nvSpPr>
          <p:cNvPr id="133123" name="Rectangle 1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th-TH" sz="2400" smtClean="0">
              <a:latin typeface="Comic Sans MS" pitchFamily="66" charset="0"/>
            </a:endParaRPr>
          </a:p>
        </p:txBody>
      </p:sp>
      <p:sp>
        <p:nvSpPr>
          <p:cNvPr id="133124" name="Rectangle 1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th-TH" sz="2400" smtClean="0">
              <a:latin typeface="Comic Sans MS" pitchFamily="66" charset="0"/>
            </a:endParaRPr>
          </a:p>
        </p:txBody>
      </p:sp>
      <p:sp>
        <p:nvSpPr>
          <p:cNvPr id="133125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1295400" y="3962400"/>
            <a:ext cx="71628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Your clothing should cover your legs to the knees – shorts are not appropriate for the laboratory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Lab aprons can be used to protect good clothing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Loose clothing should not be worn because it may dip into chemicals or fall into a flame and catch fire</a:t>
            </a:r>
          </a:p>
        </p:txBody>
      </p:sp>
      <p:pic>
        <p:nvPicPr>
          <p:cNvPr id="133126" name="Picture 9" descr="Protective gear has to be comfor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7" name="Picture 11" descr="Correct protective gear must be worn in the labora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458200" cy="1066800"/>
          </a:xfrm>
        </p:spPr>
        <p:txBody>
          <a:bodyPr/>
          <a:lstStyle/>
          <a:p>
            <a:r>
              <a:rPr lang="en-US" sz="3200" smtClean="0">
                <a:latin typeface="Adobe Garamond Pro" pitchFamily="18" charset="0"/>
              </a:rPr>
              <a:t>Do not wear protective clothing to public places.</a:t>
            </a:r>
            <a:endParaRPr lang="th-TH" sz="3200" smtClean="0">
              <a:latin typeface="Adobe Garamond Pro" pitchFamily="18" charset="0"/>
            </a:endParaRPr>
          </a:p>
        </p:txBody>
      </p:sp>
      <p:pic>
        <p:nvPicPr>
          <p:cNvPr id="134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143000"/>
            <a:ext cx="67818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y 1"/>
          <p:cNvSpPr/>
          <p:nvPr/>
        </p:nvSpPr>
        <p:spPr bwMode="auto">
          <a:xfrm>
            <a:off x="1752600" y="2819400"/>
            <a:ext cx="3200400" cy="1828800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h-TH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Wear shoes that cover your feet.</a:t>
            </a:r>
          </a:p>
        </p:txBody>
      </p:sp>
      <p:sp>
        <p:nvSpPr>
          <p:cNvPr id="13517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omic Sans MS" pitchFamily="66" charset="0"/>
              </a:rPr>
              <a:t>Sandals and open-toed shoes do not protect your feet from broken glass that is frequently found in the lab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omic Sans MS" pitchFamily="66" charset="0"/>
              </a:rPr>
              <a:t>Also, leather shoes protect your feet from chemical spills – canvas shoes do not.</a:t>
            </a:r>
          </a:p>
        </p:txBody>
      </p:sp>
      <p:sp>
        <p:nvSpPr>
          <p:cNvPr id="135172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th-TH" sz="2000" smtClean="0"/>
          </a:p>
        </p:txBody>
      </p:sp>
      <p:pic>
        <p:nvPicPr>
          <p:cNvPr id="135173" name="Picture 7" descr="lab%2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4" name="Picture 9" descr="ladies-shoe-blac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5" name="Picture 11" descr="cis_wsh_cet0313_105823_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10668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6" name="Line 12"/>
          <p:cNvSpPr>
            <a:spLocks noChangeShapeType="1"/>
          </p:cNvSpPr>
          <p:nvPr/>
        </p:nvSpPr>
        <p:spPr bwMode="auto">
          <a:xfrm flipV="1">
            <a:off x="5181600" y="1676400"/>
            <a:ext cx="2819400" cy="213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5177" name="Line 13"/>
          <p:cNvSpPr>
            <a:spLocks noChangeShapeType="1"/>
          </p:cNvSpPr>
          <p:nvPr/>
        </p:nvSpPr>
        <p:spPr bwMode="auto">
          <a:xfrm>
            <a:off x="5181600" y="1676400"/>
            <a:ext cx="2819400" cy="213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latin typeface="Comic Sans MS" pitchFamily="66" charset="0"/>
              </a:rPr>
              <a:t>Do not apply cosmetics, eat, cook or drink in the lab.</a:t>
            </a:r>
          </a:p>
        </p:txBody>
      </p:sp>
      <p:sp>
        <p:nvSpPr>
          <p:cNvPr id="136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These activities are ways by which you can accidentally ingest harmful chemicals</a:t>
            </a:r>
          </a:p>
        </p:txBody>
      </p:sp>
      <p:sp>
        <p:nvSpPr>
          <p:cNvPr id="136196" name="Rectangle 2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th-TH" sz="2800" smtClean="0"/>
          </a:p>
        </p:txBody>
      </p:sp>
      <p:pic>
        <p:nvPicPr>
          <p:cNvPr id="136197" name="Picture 18" descr="20050114_cosmetic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20" descr="ta702_d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Picture 22" descr="spotlight-home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0" name="Picture 25" descr="244473SDC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latin typeface="Comic Sans MS" pitchFamily="66" charset="0"/>
              </a:rPr>
              <a:t>Do not taste any chemical!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137220" name="Picture 5" descr="briggs-R1-12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257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latin typeface="Comic Sans MS" pitchFamily="66" charset="0"/>
              </a:rPr>
              <a:t>Always </a:t>
            </a:r>
            <a:r>
              <a:rPr lang="en-US" sz="3600" b="1" u="sng" smtClean="0">
                <a:latin typeface="Comic Sans MS" pitchFamily="66" charset="0"/>
              </a:rPr>
              <a:t>ADD Acid</a:t>
            </a:r>
            <a:r>
              <a:rPr lang="en-US" sz="3600" b="1" smtClean="0">
                <a:latin typeface="Comic Sans MS" pitchFamily="66" charset="0"/>
              </a:rPr>
              <a:t> to water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7543800" cy="4648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					acid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water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2060"/>
                </a:solidFill>
              </a:rPr>
              <a:t>“</a:t>
            </a:r>
            <a:r>
              <a:rPr lang="en-US" b="1" smtClean="0">
                <a:solidFill>
                  <a:srgbClr val="002060"/>
                </a:solidFill>
                <a:latin typeface="Comic Sans MS" pitchFamily="66" charset="0"/>
              </a:rPr>
              <a:t>Do not spit into acid</a:t>
            </a:r>
            <a:r>
              <a:rPr lang="en-US" smtClean="0">
                <a:solidFill>
                  <a:srgbClr val="002060"/>
                </a:solidFill>
              </a:rPr>
              <a:t>!” </a:t>
            </a:r>
            <a:r>
              <a:rPr lang="en-US" smtClean="0"/>
              <a:t>– </a:t>
            </a:r>
          </a:p>
          <a:p>
            <a:pPr eaLnBrk="1" hangingPunct="1">
              <a:buFontTx/>
              <a:buNone/>
            </a:pPr>
            <a:r>
              <a:rPr lang="en-US" smtClean="0"/>
              <a:t> </a:t>
            </a:r>
            <a:r>
              <a:rPr lang="en-US" sz="3000" b="1" smtClean="0">
                <a:latin typeface="Comic Sans MS" pitchFamily="66" charset="0"/>
              </a:rPr>
              <a:t>a good phrase to remember this rule.</a:t>
            </a:r>
          </a:p>
        </p:txBody>
      </p:sp>
      <p:pic>
        <p:nvPicPr>
          <p:cNvPr id="138244" name="Picture 4" descr="GRADBE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67426">
            <a:off x="3695700" y="2247900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 descr="GRADBE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10763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Line 6"/>
          <p:cNvSpPr>
            <a:spLocks noChangeShapeType="1"/>
          </p:cNvSpPr>
          <p:nvPr/>
        </p:nvSpPr>
        <p:spPr bwMode="auto">
          <a:xfrm flipH="1">
            <a:off x="5029200" y="2590800"/>
            <a:ext cx="838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8247" name="Line 7"/>
          <p:cNvSpPr>
            <a:spLocks noChangeShapeType="1"/>
          </p:cNvSpPr>
          <p:nvPr/>
        </p:nvSpPr>
        <p:spPr bwMode="auto">
          <a:xfrm>
            <a:off x="2438400" y="4343400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Hold your hand over the label while pouring.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th-TH" smtClean="0"/>
          </a:p>
        </p:txBody>
      </p:sp>
      <p:pic>
        <p:nvPicPr>
          <p:cNvPr id="139268" name="Picture 8" descr="MCj014112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2324100"/>
            <a:ext cx="2028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Arno Pro Display" pitchFamily="18" charset="0"/>
              </a:rPr>
              <a:t>Work with volatile chemicals under a fume hood.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140292" name="Picture 5" descr="wo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3" name="Picture 7" descr="fi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4" name="Line 8"/>
          <p:cNvSpPr>
            <a:spLocks noChangeShapeType="1"/>
          </p:cNvSpPr>
          <p:nvPr/>
        </p:nvSpPr>
        <p:spPr bwMode="auto">
          <a:xfrm>
            <a:off x="3657600" y="3962400"/>
            <a:ext cx="3505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885825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Check glassware for stars or cracks</a:t>
            </a:r>
            <a:r>
              <a:rPr lang="en-US" sz="3600" smtClean="0"/>
              <a:t>.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141316" name="Picture 5" descr="starquake_bi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162800" cy="28956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Heat test tubes at an angle, directing the opening oppositely to you and other people in the laboratory.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h-TH" smtClean="0">
              <a:latin typeface="Comic Sans MS" pitchFamily="66" charset="0"/>
            </a:endParaRPr>
          </a:p>
        </p:txBody>
      </p:sp>
      <p:pic>
        <p:nvPicPr>
          <p:cNvPr id="142340" name="Picture 7" descr="chemistry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335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9906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Handle hot glassware with gloves or beaker tongs.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143364" name="Picture 5" descr="373-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9" descr="Lab-MHFW-BeakerWithTo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0957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Comic Sans MS" pitchFamily="66" charset="0"/>
              </a:rPr>
              <a:t>First light the match</a:t>
            </a:r>
          </a:p>
          <a:p>
            <a:pPr eaLnBrk="1" hangingPunct="1">
              <a:buFontTx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Comic Sans MS" pitchFamily="66" charset="0"/>
              </a:rPr>
              <a:t>                         THEN</a:t>
            </a:r>
          </a:p>
          <a:p>
            <a:pPr eaLnBrk="1" hangingPunct="1">
              <a:buFontTx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Comic Sans MS" pitchFamily="66" charset="0"/>
              </a:rPr>
              <a:t>					  Turn on the gas!</a:t>
            </a:r>
          </a:p>
        </p:txBody>
      </p:sp>
      <p:pic>
        <p:nvPicPr>
          <p:cNvPr id="144388" name="Picture 5" descr="u1436409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9" name="Picture 7" descr="istockphoto_2929517_mushroom_clou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20574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latin typeface="Comic Sans MS" pitchFamily="66" charset="0"/>
              </a:rPr>
              <a:t>Do not smell any chemicals directly!</a:t>
            </a:r>
          </a:p>
        </p:txBody>
      </p:sp>
      <p:sp>
        <p:nvSpPr>
          <p:cNvPr id="145411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th-TH" sz="2800" smtClean="0"/>
          </a:p>
        </p:txBody>
      </p:sp>
      <p:sp>
        <p:nvSpPr>
          <p:cNvPr id="14541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If absoluteley necessary to smell, use your hand to fan the vapor to your nose.</a:t>
            </a:r>
          </a:p>
        </p:txBody>
      </p:sp>
      <p:pic>
        <p:nvPicPr>
          <p:cNvPr id="145413" name="Picture 7" descr="students1.jpg (73191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39243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66700"/>
            <a:ext cx="9829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Remove glove before touching any stuff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	</a:t>
            </a:r>
            <a:endParaRPr lang="th-TH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146436" name="Picture 2" descr="C:\Users\Doungdaw Chantasart\Desktop\PY Grad 27 Aug 2009 Waste Mgn\16 no glo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409700"/>
            <a:ext cx="8128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ultiply 3"/>
          <p:cNvSpPr/>
          <p:nvPr/>
        </p:nvSpPr>
        <p:spPr>
          <a:xfrm>
            <a:off x="2209800" y="2133600"/>
            <a:ext cx="4495800" cy="35052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latin typeface="Comic Sans MS" pitchFamily="66" charset="0"/>
              </a:rPr>
              <a:t>Do not pipet solutions by mouth!</a:t>
            </a:r>
          </a:p>
        </p:txBody>
      </p:sp>
      <p:sp>
        <p:nvSpPr>
          <p:cNvPr id="148483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latin typeface="Comic Sans MS" pitchFamily="66" charset="0"/>
            </a:endParaRPr>
          </a:p>
          <a:p>
            <a:pPr eaLnBrk="1" hangingPunct="1"/>
            <a:endParaRPr lang="en-US" sz="2800" smtClean="0">
              <a:latin typeface="Comic Sans MS" pitchFamily="66" charset="0"/>
            </a:endParaRPr>
          </a:p>
          <a:p>
            <a:pPr eaLnBrk="1" hangingPunct="1"/>
            <a:endParaRPr lang="en-US" sz="2800" smtClean="0">
              <a:latin typeface="Comic Sans MS" pitchFamily="66" charset="0"/>
            </a:endParaRPr>
          </a:p>
          <a:p>
            <a:pPr eaLnBrk="1" hangingPunct="1"/>
            <a:endParaRPr lang="en-US" sz="2800" smtClean="0">
              <a:latin typeface="Comic Sans MS" pitchFamily="66" charset="0"/>
            </a:endParaRP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Use a rubber suction bulb or other device to fill a pipet.</a:t>
            </a:r>
          </a:p>
        </p:txBody>
      </p:sp>
      <p:sp>
        <p:nvSpPr>
          <p:cNvPr id="148484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th-TH" sz="2800" smtClean="0"/>
          </a:p>
        </p:txBody>
      </p:sp>
      <p:pic>
        <p:nvPicPr>
          <p:cNvPr id="148485" name="Picture 5" descr="image_0154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6" name="Picture 7" descr="2276401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7" name="Picture 11" descr="pipet_plus_operati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14668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8" name="Line 12"/>
          <p:cNvSpPr>
            <a:spLocks noChangeShapeType="1"/>
          </p:cNvSpPr>
          <p:nvPr/>
        </p:nvSpPr>
        <p:spPr bwMode="auto">
          <a:xfrm flipV="1">
            <a:off x="3810000" y="38100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8489" name="Line 13"/>
          <p:cNvSpPr>
            <a:spLocks noChangeShapeType="1"/>
          </p:cNvSpPr>
          <p:nvPr/>
        </p:nvSpPr>
        <p:spPr bwMode="auto">
          <a:xfrm>
            <a:off x="3657600" y="5029200"/>
            <a:ext cx="3048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latin typeface="Comic Sans MS" pitchFamily="66" charset="0"/>
              </a:rPr>
              <a:t>Wash your hands with soap and water before leaving.</a:t>
            </a:r>
          </a:p>
        </p:txBody>
      </p:sp>
      <p:sp>
        <p:nvSpPr>
          <p:cNvPr id="14950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latin typeface="Comic Sans MS" pitchFamily="66" charset="0"/>
            </a:endParaRP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This rule applies even if you have been wearing gloves!</a:t>
            </a:r>
          </a:p>
        </p:txBody>
      </p:sp>
      <p:sp>
        <p:nvSpPr>
          <p:cNvPr id="149508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th-TH" sz="2800" smtClean="0"/>
          </a:p>
        </p:txBody>
      </p:sp>
      <p:pic>
        <p:nvPicPr>
          <p:cNvPr id="149509" name="Picture 7" descr="handwas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latin typeface="Comic Sans MS" pitchFamily="66" charset="0"/>
              </a:rPr>
              <a:t>Know the hazards of the materials being used.</a:t>
            </a:r>
          </a:p>
        </p:txBody>
      </p:sp>
      <p:sp>
        <p:nvSpPr>
          <p:cNvPr id="15053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Read and reread labels carefully to make sure that you are using the right chemical.</a:t>
            </a:r>
          </a:p>
          <a:p>
            <a:pPr eaLnBrk="1" hangingPunct="1">
              <a:buFontTx/>
              <a:buNone/>
            </a:pPr>
            <a:endParaRPr lang="en-US" smtClean="0">
              <a:latin typeface="Comic Sans MS" pitchFamily="66" charset="0"/>
            </a:endParaRPr>
          </a:p>
        </p:txBody>
      </p:sp>
      <p:sp>
        <p:nvSpPr>
          <p:cNvPr id="15053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Know how to interpret data from a MSDS.</a:t>
            </a:r>
          </a:p>
        </p:txBody>
      </p:sp>
      <p:pic>
        <p:nvPicPr>
          <p:cNvPr id="150533" name="Picture 7" descr="barrel_labe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11" descr="msds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1981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latin typeface="Comic Sans MS" pitchFamily="66" charset="0"/>
              </a:rPr>
              <a:t>Tie Back Loose Hair</a:t>
            </a:r>
          </a:p>
        </p:txBody>
      </p:sp>
      <p:sp>
        <p:nvSpPr>
          <p:cNvPr id="15155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Dangling hair can fall into the Bunsen burner and catch fire or can fall into a chemical solution</a:t>
            </a:r>
          </a:p>
          <a:p>
            <a:pPr eaLnBrk="1" hangingPunct="1"/>
            <a:endParaRPr lang="en-US" sz="2800" smtClean="0">
              <a:latin typeface="Comic Sans MS" pitchFamily="66" charset="0"/>
            </a:endParaRPr>
          </a:p>
        </p:txBody>
      </p:sp>
      <p:pic>
        <p:nvPicPr>
          <p:cNvPr id="15155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209800"/>
            <a:ext cx="2590800" cy="2076450"/>
          </a:xfrm>
        </p:spPr>
      </p:pic>
      <p:sp>
        <p:nvSpPr>
          <p:cNvPr id="151557" name="TextBox 1"/>
          <p:cNvSpPr txBox="1">
            <a:spLocks noChangeArrowheads="1"/>
          </p:cNvSpPr>
          <p:nvPr/>
        </p:nvSpPr>
        <p:spPr bwMode="auto">
          <a:xfrm>
            <a:off x="1447800" y="5106988"/>
            <a:ext cx="743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3200" b="1">
                <a:solidFill>
                  <a:srgbClr val="002060"/>
                </a:solidFill>
              </a:rPr>
              <a:t>P.S. Burning hair REALLY STINKS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latin typeface="Comic Sans MS" pitchFamily="66" charset="0"/>
              </a:rPr>
              <a:t>Know the safety equipment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Eye wash fountain</a:t>
            </a:r>
          </a:p>
          <a:p>
            <a:pPr eaLnBrk="1" hangingPunct="1"/>
            <a:endParaRPr lang="en-US" smtClean="0">
              <a:latin typeface="Comic Sans MS" pitchFamily="66" charset="0"/>
            </a:endParaRPr>
          </a:p>
          <a:p>
            <a:pPr eaLnBrk="1" hangingPunct="1"/>
            <a:r>
              <a:rPr lang="en-US" smtClean="0">
                <a:latin typeface="Comic Sans MS" pitchFamily="66" charset="0"/>
              </a:rPr>
              <a:t>Safety shower</a:t>
            </a:r>
          </a:p>
          <a:p>
            <a:pPr eaLnBrk="1" hangingPunct="1">
              <a:buFontTx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/>
            <a:r>
              <a:rPr lang="en-US" smtClean="0">
                <a:latin typeface="Comic Sans MS" pitchFamily="66" charset="0"/>
              </a:rPr>
              <a:t>Fire extinguisher</a:t>
            </a:r>
          </a:p>
          <a:p>
            <a:pPr eaLnBrk="1" hangingPunct="1"/>
            <a:endParaRPr lang="en-US" smtClean="0">
              <a:latin typeface="Comic Sans MS" pitchFamily="66" charset="0"/>
            </a:endParaRPr>
          </a:p>
          <a:p>
            <a:pPr eaLnBrk="1" hangingPunct="1"/>
            <a:r>
              <a:rPr lang="en-US" smtClean="0">
                <a:latin typeface="Comic Sans MS" pitchFamily="66" charset="0"/>
              </a:rPr>
              <a:t>Emergency exits</a:t>
            </a:r>
          </a:p>
        </p:txBody>
      </p:sp>
      <p:pic>
        <p:nvPicPr>
          <p:cNvPr id="152580" name="Picture 5" descr="Eye-wash-founta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14668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7" descr="thermomix_stn_Z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384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2" name="Picture 9" descr="bsr-a50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1295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3" name="Picture 13" descr="floorplan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4" name="Line 14"/>
          <p:cNvSpPr>
            <a:spLocks noChangeShapeType="1"/>
          </p:cNvSpPr>
          <p:nvPr/>
        </p:nvSpPr>
        <p:spPr bwMode="auto">
          <a:xfrm>
            <a:off x="4572000" y="3200400"/>
            <a:ext cx="2971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2585" name="Line 15"/>
          <p:cNvSpPr>
            <a:spLocks noChangeShapeType="1"/>
          </p:cNvSpPr>
          <p:nvPr/>
        </p:nvSpPr>
        <p:spPr bwMode="auto">
          <a:xfrm>
            <a:off x="4876800" y="5562600"/>
            <a:ext cx="2057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20000" cy="9906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Know </a:t>
            </a:r>
            <a:r>
              <a:rPr lang="en-US" sz="3600" u="sng" smtClean="0"/>
              <a:t>how</a:t>
            </a:r>
            <a:r>
              <a:rPr lang="en-US" sz="3600" smtClean="0"/>
              <a:t> to use the safety equipment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Eye wash Fountain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Safety Shower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Fire extinguisher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Emergency Exit</a:t>
            </a:r>
          </a:p>
        </p:txBody>
      </p:sp>
      <p:pic>
        <p:nvPicPr>
          <p:cNvPr id="153604" name="Picture 5" descr="Image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2209800"/>
            <a:ext cx="1924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6" name="Picture 9" descr="FireExtinguish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1638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7" name="Picture 11" descr="downloaddoc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53000"/>
            <a:ext cx="182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8" name="Line 12"/>
          <p:cNvSpPr>
            <a:spLocks noChangeShapeType="1"/>
          </p:cNvSpPr>
          <p:nvPr/>
        </p:nvSpPr>
        <p:spPr bwMode="auto">
          <a:xfrm>
            <a:off x="4343400" y="3200400"/>
            <a:ext cx="2743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3609" name="Line 13"/>
          <p:cNvSpPr>
            <a:spLocks noChangeShapeType="1"/>
          </p:cNvSpPr>
          <p:nvPr/>
        </p:nvSpPr>
        <p:spPr bwMode="auto">
          <a:xfrm>
            <a:off x="4800600" y="5486400"/>
            <a:ext cx="2362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162800" cy="99060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latin typeface="Comic Sans MS" pitchFamily="66" charset="0"/>
              </a:rPr>
              <a:t>Know how to respond to an emergency</a:t>
            </a:r>
          </a:p>
        </p:txBody>
      </p:sp>
      <p:pic>
        <p:nvPicPr>
          <p:cNvPr id="154627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04913"/>
            <a:ext cx="7475538" cy="5653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162800" cy="99060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latin typeface="Comic Sans MS" pitchFamily="66" charset="0"/>
              </a:rPr>
              <a:t>Know how to respond to an emergency</a:t>
            </a:r>
          </a:p>
        </p:txBody>
      </p:sp>
      <p:pic>
        <p:nvPicPr>
          <p:cNvPr id="15565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905000"/>
            <a:ext cx="5208588" cy="2686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latin typeface="Comic Sans MS" pitchFamily="66" charset="0"/>
              </a:rPr>
              <a:t>Don’t work alone in the lab</a:t>
            </a:r>
            <a:r>
              <a:rPr lang="en-US" sz="3600" smtClean="0"/>
              <a:t>		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In case of a problem, you may need another person to prevent injury or even save your life!</a:t>
            </a:r>
          </a:p>
        </p:txBody>
      </p:sp>
      <p:sp>
        <p:nvSpPr>
          <p:cNvPr id="156676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156677" name="Picture 6" descr="Superman%2520Saving%2520Liv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2590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latin typeface="Comic Sans MS" pitchFamily="66" charset="0"/>
              </a:rPr>
              <a:t>Remember that the lab is a place for serious work!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Comic Sans MS" pitchFamily="66" charset="0"/>
              </a:rPr>
              <a:t>Careless behavior may endanger yourself and others and will not be tolerated!</a:t>
            </a:r>
          </a:p>
          <a:p>
            <a:pPr eaLnBrk="1" hangingPunct="1">
              <a:buFontTx/>
              <a:buNone/>
            </a:pPr>
            <a:endParaRPr lang="en-US" smtClean="0">
              <a:latin typeface="Comic Sans MS" pitchFamily="66" charset="0"/>
            </a:endParaRP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25146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latin typeface="Comic Sans MS" pitchFamily="66" charset="0"/>
              </a:rPr>
              <a:t>Demonstrate safe behavior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Obey all safety instructions.</a:t>
            </a:r>
          </a:p>
          <a:p>
            <a:pPr eaLnBrk="1" hangingPunct="1"/>
            <a:r>
              <a:rPr lang="en-US" sz="3600" smtClean="0">
                <a:latin typeface="Comic Sans MS" pitchFamily="66" charset="0"/>
              </a:rPr>
              <a:t>Clean up spills immediately; </a:t>
            </a:r>
            <a:r>
              <a:rPr lang="en-US" sz="3600" b="1" u="sng" smtClean="0">
                <a:latin typeface="Comic Sans MS" pitchFamily="66" charset="0"/>
              </a:rPr>
              <a:t>IF</a:t>
            </a:r>
            <a:r>
              <a:rPr lang="en-US" sz="3600" u="sng" smtClean="0">
                <a:latin typeface="Comic Sans MS" pitchFamily="66" charset="0"/>
              </a:rPr>
              <a:t> you know how</a:t>
            </a:r>
            <a:r>
              <a:rPr lang="en-US" sz="3600" smtClean="0">
                <a:latin typeface="Comic Sans MS" pitchFamily="66" charset="0"/>
              </a:rPr>
              <a:t>. If you are uncertain how to clean up a spill or if a large spill occurs, notify persons in accordance to the emergency procedure.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latin typeface="Comic Sans MS" pitchFamily="66" charset="0"/>
              </a:rPr>
              <a:t>Demonstrate safe behavior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7162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66" charset="0"/>
              </a:rPr>
              <a:t>Before leaving the lab: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latin typeface="Comic Sans MS" pitchFamily="66" charset="0"/>
              </a:rPr>
              <a:t>Demonstrate safe behavior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7162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66" charset="0"/>
              </a:rPr>
              <a:t>Before leaving the lab: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Return equipment and chemicals to their proper places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latin typeface="Comic Sans MS" pitchFamily="66" charset="0"/>
              </a:rPr>
              <a:t>Demonstrate safe behavior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7162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66" charset="0"/>
              </a:rPr>
              <a:t>Before leaving the lab: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Return equipment and chemicals to their proper places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Comic Sans MS" pitchFamily="66" charset="0"/>
              </a:rPr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Be sure to replace the lids to all containers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Comic Sans MS" pitchFamily="66" charset="0"/>
              </a:rPr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latin typeface="Comic Sans MS" pitchFamily="66" charset="0"/>
              </a:rPr>
              <a:t>Demonstrate safe behavior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7162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mic Sans MS" pitchFamily="66" charset="0"/>
              </a:rPr>
              <a:t>Before leaving the lab: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Return equipment and chemicals to their proper places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Comic Sans MS" pitchFamily="66" charset="0"/>
              </a:rPr>
              <a:t>	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Be sure to replace the lids to all containers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Comic Sans MS" pitchFamily="66" charset="0"/>
              </a:rPr>
              <a:t>	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Clean up your work area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Turn off the light and air-condition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162800" cy="990600"/>
          </a:xfrm>
        </p:spPr>
        <p:txBody>
          <a:bodyPr/>
          <a:lstStyle/>
          <a:p>
            <a:pPr algn="ctr"/>
            <a:endParaRPr lang="th-TH" smtClean="0">
              <a:solidFill>
                <a:srgbClr val="7030A0"/>
              </a:solidFill>
            </a:endParaRPr>
          </a:p>
        </p:txBody>
      </p:sp>
      <p:pic>
        <p:nvPicPr>
          <p:cNvPr id="163843" name="Picture 5" descr="http://3.bp.blogspot.com/-hzwVheZm57g/UQOZnMahmdI/AAAAAAAAAAg/QNquXrkWVhI/s400/thank-you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97025"/>
            <a:ext cx="7848600" cy="4552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>
          <a:xfrm>
            <a:off x="1371600" y="2667000"/>
            <a:ext cx="7162800" cy="990600"/>
          </a:xfrm>
        </p:spPr>
        <p:txBody>
          <a:bodyPr/>
          <a:lstStyle/>
          <a:p>
            <a:pPr algn="ctr"/>
            <a:r>
              <a:rPr lang="en-US" smtClean="0">
                <a:latin typeface="Comic Sans MS" pitchFamily="66" charset="0"/>
              </a:rPr>
              <a:t>Chemical Compatibility</a:t>
            </a:r>
            <a:endParaRPr lang="th-TH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latin typeface="Comic Sans MS" pitchFamily="66" charset="0"/>
              </a:rPr>
              <a:t>Know how to dispose of waste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Dispose of all waste materials according to your instructional</a:t>
            </a:r>
          </a:p>
          <a:p>
            <a:pPr eaLnBrk="1" hangingPunct="1"/>
            <a:endParaRPr lang="en-US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Comic Sans MS" pitchFamily="66" charset="0"/>
              </a:rPr>
              <a:t>     ?		      ?             ?             ?	</a:t>
            </a:r>
          </a:p>
        </p:txBody>
      </p:sp>
      <p:pic>
        <p:nvPicPr>
          <p:cNvPr id="175108" name="Picture 5" descr="ash%2520c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5800"/>
            <a:ext cx="1123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7" descr="Plastic_Trash_Can__Dustbin__Garbage_Container__Waste_Bin_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1152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0" name="Picture 9" descr="clip_image00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923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1" name="Picture 11" descr="98LAB20-12_d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10858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162800" cy="99060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latin typeface="Comic Sans MS" pitchFamily="66" charset="0"/>
              </a:rPr>
              <a:t>Report any accidents or unsafe conditions immediately!</a:t>
            </a:r>
          </a:p>
        </p:txBody>
      </p:sp>
      <p:sp>
        <p:nvSpPr>
          <p:cNvPr id="17613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176132" name="Picture 9" descr="labSaf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905000"/>
            <a:ext cx="74009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746</TotalTime>
  <Words>651</Words>
  <Application>Microsoft Office PowerPoint</Application>
  <PresentationFormat>On-screen Show (4:3)</PresentationFormat>
  <Paragraphs>125</Paragraphs>
  <Slides>74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74</vt:i4>
      </vt:variant>
    </vt:vector>
  </HeadingPairs>
  <TitlesOfParts>
    <vt:vector size="91" baseType="lpstr">
      <vt:lpstr>Comic Sans MS</vt:lpstr>
      <vt:lpstr>Arial</vt:lpstr>
      <vt:lpstr>Arial Black</vt:lpstr>
      <vt:lpstr>Calibri</vt:lpstr>
      <vt:lpstr>Cordia New</vt:lpstr>
      <vt:lpstr>Angsana New</vt:lpstr>
      <vt:lpstr>Adobe Garamond Pro</vt:lpstr>
      <vt:lpstr>Arno Pro Display</vt:lpstr>
      <vt:lpstr>Glowing test tubes design template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Laboratory Safety modified from http://www.sterlingschools.org/shs/stf/cbrown/Chemistry%20Laboratory%20Safety%20Rules.ppt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Sharps Safety http://web.mit.edu/cohengroup/safety/sharps.pdf</vt:lpstr>
      <vt:lpstr>WASTE - Label</vt:lpstr>
      <vt:lpstr>PowerPoint Presentation</vt:lpstr>
      <vt:lpstr>PowerPoint Presentation</vt:lpstr>
      <vt:lpstr>Safety Topic – Chemical Hood http://web.mit.edu/cohengroup/safety/hood.pdf</vt:lpstr>
      <vt:lpstr>PowerPoint Presentation</vt:lpstr>
      <vt:lpstr>Protect Your Eyes http://www.sterlingschools.org/shs/stf/cbrown/Chemistry%20Laboratory%20Safety%20Rules.ppt</vt:lpstr>
      <vt:lpstr>Wear appropriate protective clothing</vt:lpstr>
      <vt:lpstr>Do not wear protective clothing to public places.</vt:lpstr>
      <vt:lpstr>Wear shoes that cover your feet.</vt:lpstr>
      <vt:lpstr>Do not apply cosmetics, eat, cook or drink in the lab.</vt:lpstr>
      <vt:lpstr>Do not taste any chemical!</vt:lpstr>
      <vt:lpstr>Always ADD Acid to water</vt:lpstr>
      <vt:lpstr>Hold your hand over the label while pouring.</vt:lpstr>
      <vt:lpstr>Work with volatile chemicals under a fume hood.</vt:lpstr>
      <vt:lpstr>Check glassware for stars or cracks.</vt:lpstr>
      <vt:lpstr>Heat test tubes at an angle, directing the opening oppositely to you and other people in the laboratory.</vt:lpstr>
      <vt:lpstr>Handle hot glassware with gloves or beaker tongs.</vt:lpstr>
      <vt:lpstr>PowerPoint Presentation</vt:lpstr>
      <vt:lpstr>Do not smell any chemicals directly!</vt:lpstr>
      <vt:lpstr>Remove glove before touching any stuff. </vt:lpstr>
      <vt:lpstr>PowerPoint Presentation</vt:lpstr>
      <vt:lpstr>Do not pipet solutions by mouth!</vt:lpstr>
      <vt:lpstr>Wash your hands with soap and water before leaving.</vt:lpstr>
      <vt:lpstr>Know the hazards of the materials being used.</vt:lpstr>
      <vt:lpstr>Tie Back Loose Hair</vt:lpstr>
      <vt:lpstr>Know the safety equipment</vt:lpstr>
      <vt:lpstr>Know how to use the safety equipment</vt:lpstr>
      <vt:lpstr>Know how to respond to an emergency</vt:lpstr>
      <vt:lpstr>Know how to respond to an emergency</vt:lpstr>
      <vt:lpstr>Don’t work alone in the lab  </vt:lpstr>
      <vt:lpstr>Remember that the lab is a place for serious work!</vt:lpstr>
      <vt:lpstr>Demonstrate safe behavior</vt:lpstr>
      <vt:lpstr>Demonstrate safe behavior</vt:lpstr>
      <vt:lpstr>Demonstrate safe behavior</vt:lpstr>
      <vt:lpstr>Demonstrate safe behavior</vt:lpstr>
      <vt:lpstr>Demonstrate safe behavior</vt:lpstr>
      <vt:lpstr>PowerPoint Presentation</vt:lpstr>
      <vt:lpstr>Chemical Compatibility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 how to dispose of waste</vt:lpstr>
      <vt:lpstr>Report any accidents or unsafe conditions immediately!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Laboratory Safety Rules</dc:title>
  <dc:creator>.</dc:creator>
  <cp:lastModifiedBy>Nutz</cp:lastModifiedBy>
  <cp:revision>71</cp:revision>
  <dcterms:created xsi:type="dcterms:W3CDTF">2007-06-14T20:24:22Z</dcterms:created>
  <dcterms:modified xsi:type="dcterms:W3CDTF">2013-05-11T10:07:24Z</dcterms:modified>
</cp:coreProperties>
</file>